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21"/>
  </p:notesMasterIdLst>
  <p:sldIdLst>
    <p:sldId id="295" r:id="rId2"/>
    <p:sldId id="260" r:id="rId3"/>
    <p:sldId id="258" r:id="rId4"/>
    <p:sldId id="296" r:id="rId5"/>
    <p:sldId id="262" r:id="rId6"/>
    <p:sldId id="297" r:id="rId7"/>
    <p:sldId id="257" r:id="rId8"/>
    <p:sldId id="301" r:id="rId9"/>
    <p:sldId id="302" r:id="rId10"/>
    <p:sldId id="303" r:id="rId11"/>
    <p:sldId id="299" r:id="rId12"/>
    <p:sldId id="304" r:id="rId13"/>
    <p:sldId id="305" r:id="rId14"/>
    <p:sldId id="306" r:id="rId15"/>
    <p:sldId id="307" r:id="rId16"/>
    <p:sldId id="309" r:id="rId17"/>
    <p:sldId id="312" r:id="rId18"/>
    <p:sldId id="311" r:id="rId19"/>
    <p:sldId id="313" r:id="rId20"/>
  </p:sldIdLst>
  <p:sldSz cx="12192000" cy="6858000"/>
  <p:notesSz cx="6858000" cy="9144000"/>
  <p:embeddedFontLst>
    <p:embeddedFont>
      <p:font typeface="Ubuntu" panose="020B0604020202020204" charset="0"/>
      <p:regular r:id="rId22"/>
      <p:bold r:id="rId23"/>
      <p:italic r:id="rId24"/>
      <p:boldItalic r:id="rId25"/>
    </p:embeddedFont>
    <p:embeddedFont>
      <p:font typeface="Bahnschrift SemiCondensed" panose="020B0502040204020203" pitchFamily="34" charset="0"/>
      <p:regular r:id="rId26"/>
      <p:bold r:id="rId27"/>
    </p:embeddedFont>
    <p:embeddedFont>
      <p:font typeface="Martian Mono" panose="020B0604020202020204" charset="0"/>
      <p:regular r:id="rId28"/>
      <p:bold r:id="rId29"/>
    </p:embeddedFont>
    <p:embeddedFont>
      <p:font typeface="Franklin Gothic Demi Cond" panose="020B0604020202020204" charset="0"/>
      <p:regular r:id="rId30"/>
    </p:embeddedFont>
    <p:embeddedFont>
      <p:font typeface="Bahnschrift SemiBold SemiConden" panose="020B0502040204020203" pitchFamily="34" charset="0"/>
      <p:bold r:id="rId31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5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EE2054A5-0CC6-42C6-A23F-32FE9D6F656F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3A01420F-3123-41C2-A992-74E2209058B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6165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10B8C9-2E0F-4703-B0C3-2650529F175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7705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9168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со значками, которые можно использовать в презентации.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11246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25711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57051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со значками, которые можно использовать в презентации.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609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78231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612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48308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78181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названием выступления и ФИО оратора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30963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названием выступления и ФИО оратора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4072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7722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77221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со значками, которые можно использовать в презентации.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11246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77221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33029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53037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8336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2DD82A-B6E6-5DC9-6772-0D0458F7B1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E090E9A-321C-6684-D41D-E52DA82F8B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Martian Mono" panose="020B0009020000000004" pitchFamily="49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D67C21-95D5-7D55-BAFD-0D63791C5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D77B07-D57D-9BF5-0B3A-DDF5910B0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04970F-4982-D543-AEF7-F97E6A379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5195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B5FA19-609B-D449-68B8-C9607B4E7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76BA776-54C7-5B43-D5DC-D334552CF6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589314-88B8-36C8-053E-0C726322D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D6DFC9-3500-54EB-45BC-A0628F982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7E1836-64C0-24D0-35C4-55B2F1469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8968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7964763-6979-C437-7602-F16D0AAF47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6296147-10A5-5C6D-BA47-9C6AF08B0B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62EDBC-E482-C067-FF24-C28321F3C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A90287-964F-59FE-3895-0BB3468C5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F134F3-239C-F6E2-E063-6EE1E7BE4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1461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A6753A-0363-2815-0EB1-481D1FA95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6B8969-6DEB-ACF0-ED57-68BC3B7EAC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4B6F1A-5C0B-E8A1-B8D5-EAFA6D9D3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B37BBC-954B-5A1D-7DB8-9A3E077E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A086D00-7D58-43D1-CAE6-DB4BD6FC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4481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526FD4-21CA-D41E-F00B-61736466C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BAC4161-73BE-0B26-496A-52262FC73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24325F-B21F-32F4-0C99-7CDB7AF19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DAF920-12A5-D9AB-436C-1A51ED4B5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39F7A1-0284-EC7A-7B7A-9D97A1EFD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0354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2BB04C-DC87-1764-203C-7669C1B67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66B15C-B09D-FF18-E278-8635F280AF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DED7BA0-6615-3935-8FA6-20D7F6BF2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7B1AC66-2121-CB51-EB90-2B8D39DE8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D43B8E4-77A8-7B43-8AAF-68015D464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0C635C-0228-8BDF-BE78-CA13166DF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9006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C92E88-5CF3-B717-A43D-0BD56AECF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814DC6-B722-A8D0-9E57-DEE73C3AF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CF02745-CD9E-1651-0A39-4DCA16859F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773AC85-2A47-E484-EF29-258055E1C2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B4A5EDA-FE27-1A50-C6B6-E60B7259A9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CE7D76E-B58A-988A-025D-E49B51453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7E8056F-0D82-0147-65F5-062CD65DA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CCF73D8-EFAF-7D97-C4A5-D30F05D0B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0974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713BFB-9AC3-C812-1547-EF8DEA585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F9F4858-C11C-901E-B4BB-F4B1CE8FB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4D6684A-ECA0-7B0C-BA45-537AC83AE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7539DA4-DB68-18D5-2AF1-E05975960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3319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AEE77A0-F29A-F2A8-D810-110D762A9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6ACDC2D-41A1-DEFD-1432-F58016C12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496578E-A594-98BB-E453-DD0CBB833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456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4B2961-9CB0-9538-1650-DE6C3D3E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8D77AB-D0BD-38CC-1BE7-CFFAC8CD2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Martian Mono" panose="020B0009020000000004" pitchFamily="49" charset="0"/>
              </a:defRPr>
            </a:lvl1pPr>
            <a:lvl2pPr>
              <a:defRPr sz="2800">
                <a:latin typeface="Martian Mono" panose="020B0009020000000004" pitchFamily="49" charset="0"/>
              </a:defRPr>
            </a:lvl2pPr>
            <a:lvl3pPr>
              <a:defRPr sz="2400">
                <a:latin typeface="Martian Mono" panose="020B0009020000000004" pitchFamily="49" charset="0"/>
              </a:defRPr>
            </a:lvl3pPr>
            <a:lvl4pPr>
              <a:defRPr sz="2000">
                <a:latin typeface="Martian Mono" panose="020B0009020000000004" pitchFamily="49" charset="0"/>
              </a:defRPr>
            </a:lvl4pPr>
            <a:lvl5pPr>
              <a:defRPr sz="2000">
                <a:latin typeface="Martian Mono" panose="020B0009020000000004" pitchFamily="49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9C53CCF-C172-52C9-3509-50AE523E5C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18D1514-AD8E-364C-077B-A8D8F46E7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8EF5B47-E0CF-00B2-B797-033BDFCBB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0ED54A-DE2F-AB4C-43AF-573575731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1187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522698-0F88-5658-65A8-86BB484EA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DD7C31F-1DF5-78A0-B90E-A92005BD04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Martian Mono" panose="020B0009020000000004" pitchFamily="49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B7163B2-E9E9-4A6F-94B2-9A4496026C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92E45A2-CBE0-2CF0-272C-9E901FD7C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152A5B-1A3D-924E-1C9F-05C88B464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78845EF-A621-B548-1061-5259D4939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2546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3D8B67-7A70-6BFC-9D12-42867ADB4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18E7DB0-BE9C-9805-85BE-FD45929917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48B221-378A-0F18-7A02-FAECA29A2A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0153EB-3A4A-B27E-96AD-AB22D5F0FE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5B9FBD-22B4-F592-9CFB-33241ACCBC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7779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artian Mono" panose="020B0009020000000004" pitchFamily="49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10" Type="http://schemas.openxmlformats.org/officeDocument/2006/relationships/image" Target="../media/image16.png"/><Relationship Id="rId4" Type="http://schemas.openxmlformats.org/officeDocument/2006/relationships/image" Target="../media/image12.png"/><Relationship Id="rId9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10" Type="http://schemas.openxmlformats.org/officeDocument/2006/relationships/image" Target="../media/image16.png"/><Relationship Id="rId4" Type="http://schemas.openxmlformats.org/officeDocument/2006/relationships/image" Target="../media/image12.png"/><Relationship Id="rId9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12" Type="http://schemas.openxmlformats.org/officeDocument/2006/relationships/image" Target="../media/image12.sv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8.png"/><Relationship Id="rId5" Type="http://schemas.openxmlformats.org/officeDocument/2006/relationships/image" Target="../media/image5.svg"/><Relationship Id="rId10" Type="http://schemas.openxmlformats.org/officeDocument/2006/relationships/image" Target="../media/image10.sv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12" Type="http://schemas.openxmlformats.org/officeDocument/2006/relationships/image" Target="../media/image12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8.png"/><Relationship Id="rId5" Type="http://schemas.openxmlformats.org/officeDocument/2006/relationships/image" Target="../media/image5.svg"/><Relationship Id="rId10" Type="http://schemas.openxmlformats.org/officeDocument/2006/relationships/image" Target="../media/image10.sv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10" Type="http://schemas.openxmlformats.org/officeDocument/2006/relationships/image" Target="../media/image16.png"/><Relationship Id="rId4" Type="http://schemas.openxmlformats.org/officeDocument/2006/relationships/image" Target="../media/image12.png"/><Relationship Id="rId9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DA2DD71-574C-4B99-BB92-0BC82B32FA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2299" y="0"/>
            <a:ext cx="12180722" cy="6858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71000"/>
              </a:srgbClr>
            </a:outerShdw>
          </a:effectLst>
        </p:spPr>
      </p:pic>
      <p:sp>
        <p:nvSpPr>
          <p:cNvPr id="2" name="Овал 1">
            <a:extLst>
              <a:ext uri="{FF2B5EF4-FFF2-40B4-BE49-F238E27FC236}">
                <a16:creationId xmlns:a16="http://schemas.microsoft.com/office/drawing/2014/main" id="{C85354C2-4FE9-4357-9641-322A4E8A4939}"/>
              </a:ext>
            </a:extLst>
          </p:cNvPr>
          <p:cNvSpPr/>
          <p:nvPr/>
        </p:nvSpPr>
        <p:spPr>
          <a:xfrm>
            <a:off x="2965141" y="557370"/>
            <a:ext cx="6054571" cy="5743260"/>
          </a:xfrm>
          <a:prstGeom prst="ellipse">
            <a:avLst/>
          </a:prstGeom>
          <a:solidFill>
            <a:srgbClr val="0055E8"/>
          </a:solidFill>
          <a:ln>
            <a:noFill/>
          </a:ln>
          <a:effectLst>
            <a:glow rad="139700">
              <a:srgbClr val="00B0F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6A0A03-05A7-413B-A8A1-0044B81C2B2A}"/>
              </a:ext>
            </a:extLst>
          </p:cNvPr>
          <p:cNvSpPr txBox="1"/>
          <p:nvPr/>
        </p:nvSpPr>
        <p:spPr>
          <a:xfrm>
            <a:off x="3206341" y="2123116"/>
            <a:ext cx="54347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АВГУСТОВСКИЙ </a:t>
            </a:r>
          </a:p>
          <a:p>
            <a:r>
              <a:rPr lang="ru-RU" sz="60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ПЕДСОВЕТ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2B5339-97E8-411A-91F0-F4EE5CC221BE}"/>
              </a:ext>
            </a:extLst>
          </p:cNvPr>
          <p:cNvSpPr txBox="1"/>
          <p:nvPr/>
        </p:nvSpPr>
        <p:spPr>
          <a:xfrm>
            <a:off x="7102488" y="3042375"/>
            <a:ext cx="124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Bahnschrift SemiCondensed" panose="020B0502040204020203" pitchFamily="34" charset="0"/>
              </a:rPr>
              <a:t>2025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909193-9B5B-4128-8FB8-EA30ACD3933A}"/>
              </a:ext>
            </a:extLst>
          </p:cNvPr>
          <p:cNvSpPr txBox="1"/>
          <p:nvPr/>
        </p:nvSpPr>
        <p:spPr>
          <a:xfrm>
            <a:off x="3165769" y="4389503"/>
            <a:ext cx="5686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0E9FE"/>
                </a:solidFill>
                <a:latin typeface="Bahnschrift SemiBold SemiConden" panose="020B0502040204020203" pitchFamily="34" charset="0"/>
              </a:rPr>
              <a:t>«ОТ ПРИОРИТЕТНЫХ ЗАДАЧ К ПРАКТИЧЕСКИМ РЕШЕНИЯМ» 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B060FC0B-4B0D-499D-9FA9-DBBDF9708B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300" y="704186"/>
            <a:ext cx="880821" cy="1146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88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48D8657-7B3D-BC12-6224-9B09E77EB410}"/>
              </a:ext>
            </a:extLst>
          </p:cNvPr>
          <p:cNvSpPr/>
          <p:nvPr/>
        </p:nvSpPr>
        <p:spPr>
          <a:xfrm>
            <a:off x="0" y="0"/>
            <a:ext cx="12192000" cy="972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481140" y="0"/>
            <a:ext cx="118969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55E8"/>
                </a:solidFill>
                <a:latin typeface="Martian Mono" panose="020B0604020202020204" charset="0"/>
                <a:ea typeface="Moniqa Black" pitchFamily="2" charset="0"/>
              </a:rPr>
              <a:t>Шаг 4. </a:t>
            </a:r>
            <a:r>
              <a:rPr lang="ru-RU" sz="2800" b="1" dirty="0">
                <a:solidFill>
                  <a:srgbClr val="0055E8"/>
                </a:solidFill>
                <a:latin typeface="Martian Mono" panose="020B0604020202020204" charset="0"/>
                <a:ea typeface="Moniqa Black" pitchFamily="2" charset="0"/>
              </a:rPr>
              <a:t>Подберите технические средства и различные формы работы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32EA71-6D0A-DD65-4F9B-A16105FF39FE}"/>
              </a:ext>
            </a:extLst>
          </p:cNvPr>
          <p:cNvSpPr txBox="1"/>
          <p:nvPr/>
        </p:nvSpPr>
        <p:spPr>
          <a:xfrm>
            <a:off x="4759889" y="1937850"/>
            <a:ext cx="73866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0" u="sng" dirty="0" smtClean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Формы: </a:t>
            </a:r>
            <a:r>
              <a:rPr lang="ru-RU" sz="2800" dirty="0">
                <a:solidFill>
                  <a:schemeClr val="bg1"/>
                </a:solidFill>
                <a:latin typeface="Ubuntu" panose="020B0504030602030204" pitchFamily="34" charset="0"/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latin typeface="Ubuntu" panose="020B0504030602030204" pitchFamily="34" charset="0"/>
              </a:rPr>
              <a:t>Групповая форма работы (мозговой штурм)</a:t>
            </a:r>
            <a:endParaRPr lang="ru-RU" sz="2800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  <a:p>
            <a:endParaRPr lang="ru-RU" sz="2800" b="1" u="sng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171" y="979520"/>
            <a:ext cx="4167189" cy="58784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632EA71-6D0A-DD65-4F9B-A16105FF39FE}"/>
              </a:ext>
            </a:extLst>
          </p:cNvPr>
          <p:cNvSpPr txBox="1"/>
          <p:nvPr/>
        </p:nvSpPr>
        <p:spPr>
          <a:xfrm>
            <a:off x="4759889" y="3112967"/>
            <a:ext cx="73866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0" u="sng" dirty="0" err="1" smtClean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Техсредства</a:t>
            </a:r>
            <a:r>
              <a:rPr lang="ru-RU" sz="2800" b="1" i="0" u="sng" dirty="0" smtClean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: </a:t>
            </a:r>
            <a:r>
              <a:rPr lang="ru-RU" sz="2800" dirty="0" smtClean="0">
                <a:solidFill>
                  <a:schemeClr val="bg1"/>
                </a:solidFill>
                <a:latin typeface="Ubuntu" panose="020B0504030602030204" pitchFamily="34" charset="0"/>
              </a:rPr>
              <a:t>Презентация с </a:t>
            </a:r>
            <a:r>
              <a:rPr lang="ru-RU" sz="2800" dirty="0" err="1" smtClean="0">
                <a:solidFill>
                  <a:schemeClr val="bg1"/>
                </a:solidFill>
                <a:latin typeface="Ubuntu" panose="020B0504030602030204" pitchFamily="34" charset="0"/>
              </a:rPr>
              <a:t>визуалом</a:t>
            </a:r>
            <a:r>
              <a:rPr lang="ru-RU" sz="2800" dirty="0" smtClean="0">
                <a:solidFill>
                  <a:schemeClr val="bg1"/>
                </a:solidFill>
                <a:latin typeface="Ubuntu" panose="020B0504030602030204" pitchFamily="34" charset="0"/>
              </a:rPr>
              <a:t>, таймер, онлайн-доска</a:t>
            </a:r>
            <a:endParaRPr lang="ru-RU" sz="3200" b="1" u="sng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70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backgroundMark x1="35563" y1="74938" x2="43188" y2="70063"/>
                        <a14:backgroundMark x1="56813" y1="71563" x2="60000" y2="72813"/>
                        <a14:backgroundMark x1="34688" y1="42438" x2="34938" y2="39438"/>
                        <a14:backgroundMark x1="55563" y1="45188" x2="57063" y2="43688"/>
                        <a14:backgroundMark x1="58313" y1="45625" x2="58125" y2="43688"/>
                        <a14:backgroundMark x1="68938" y1="37125" x2="68938" y2="34313"/>
                        <a14:backgroundMark x1="68750" y1="32625" x2="67688" y2="31125"/>
                        <a14:backgroundMark x1="67875" y1="42438" x2="67688" y2="40500"/>
                        <a14:backgroundMark x1="64063" y1="46250" x2="64063" y2="44563"/>
                        <a14:backgroundMark x1="37250" y1="44125" x2="37250" y2="430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3974">
            <a:off x="-527090" y="2639911"/>
            <a:ext cx="4111862" cy="4111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75854">
            <a:off x="1653328" y="860420"/>
            <a:ext cx="2320607" cy="2377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Picture background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51237" y1="84184" x2="48454" y2="74474"/>
                        <a14:foregroundMark x1="75670" y1="47347" x2="78660" y2="46847"/>
                        <a14:foregroundMark x1="80825" y1="30230" x2="80825" y2="30230"/>
                        <a14:foregroundMark x1="68557" y1="18619" x2="68557" y2="18619"/>
                        <a14:foregroundMark x1="48247" y1="14915" x2="48247" y2="14915"/>
                        <a14:foregroundMark x1="32474" y1="21021" x2="32474" y2="21021"/>
                        <a14:foregroundMark x1="25155" y1="33133" x2="25155" y2="33133"/>
                        <a14:foregroundMark x1="23299" y1="46246" x2="23299" y2="462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5261">
            <a:off x="3951457" y="3140780"/>
            <a:ext cx="2878938" cy="2965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Picture background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4359">
            <a:off x="6313614" y="475614"/>
            <a:ext cx="3574853" cy="2433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8084" y="3695354"/>
            <a:ext cx="3479952" cy="2000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23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48D8657-7B3D-BC12-6224-9B09E77EB410}"/>
              </a:ext>
            </a:extLst>
          </p:cNvPr>
          <p:cNvSpPr/>
          <p:nvPr/>
        </p:nvSpPr>
        <p:spPr>
          <a:xfrm>
            <a:off x="0" y="0"/>
            <a:ext cx="12192000" cy="972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552578" y="191067"/>
            <a:ext cx="118969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55E8"/>
                </a:solidFill>
                <a:latin typeface="Martian Mono" panose="020B0604020202020204" charset="0"/>
                <a:ea typeface="Moniqa Black" pitchFamily="2" charset="0"/>
              </a:rPr>
              <a:t>Шаг 5. </a:t>
            </a:r>
            <a:r>
              <a:rPr lang="ru-RU" sz="2800" b="1" dirty="0">
                <a:solidFill>
                  <a:srgbClr val="0055E8"/>
                </a:solidFill>
                <a:latin typeface="Martian Mono" panose="020B0604020202020204" charset="0"/>
                <a:ea typeface="Moniqa Black" pitchFamily="2" charset="0"/>
              </a:rPr>
              <a:t>Придумайте неожиданные предметы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32EA71-6D0A-DD65-4F9B-A16105FF39FE}"/>
              </a:ext>
            </a:extLst>
          </p:cNvPr>
          <p:cNvSpPr txBox="1"/>
          <p:nvPr/>
        </p:nvSpPr>
        <p:spPr>
          <a:xfrm>
            <a:off x="4245539" y="2315286"/>
            <a:ext cx="738663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solidFill>
                  <a:schemeClr val="bg1"/>
                </a:solidFill>
                <a:latin typeface="Ubuntu" panose="020B0504030602030204" pitchFamily="34" charset="0"/>
              </a:rPr>
              <a:t>«</a:t>
            </a:r>
            <a:r>
              <a:rPr lang="ru-RU" sz="2800" b="1" dirty="0" smtClean="0">
                <a:solidFill>
                  <a:schemeClr val="bg1"/>
                </a:solidFill>
                <a:latin typeface="Ubuntu" panose="020B0504030602030204" pitchFamily="34" charset="0"/>
              </a:rPr>
              <a:t>Спасательный круг для утопающего»</a:t>
            </a:r>
          </a:p>
          <a:p>
            <a:pPr algn="just"/>
            <a:endParaRPr lang="ru-RU" sz="2800" dirty="0" smtClean="0">
              <a:solidFill>
                <a:schemeClr val="bg1"/>
              </a:solidFill>
              <a:latin typeface="Ubuntu" panose="020B0504030602030204" pitchFamily="34" charset="0"/>
            </a:endParaRPr>
          </a:p>
          <a:p>
            <a:pPr algn="just"/>
            <a:r>
              <a:rPr lang="ru-RU" sz="2800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 	Это не просто круг  - это сигнал бедствия для нашего скучающего ученика. В финале участники «бросают круг» - озвучивают свой план действий и символически касаются круга.</a:t>
            </a:r>
            <a:endParaRPr lang="ru-RU" sz="2800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pic>
        <p:nvPicPr>
          <p:cNvPr id="13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609" y="3109567"/>
            <a:ext cx="3479952" cy="2000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1876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48D8657-7B3D-BC12-6224-9B09E77EB410}"/>
              </a:ext>
            </a:extLst>
          </p:cNvPr>
          <p:cNvSpPr/>
          <p:nvPr/>
        </p:nvSpPr>
        <p:spPr>
          <a:xfrm>
            <a:off x="0" y="0"/>
            <a:ext cx="12192000" cy="972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552578" y="191067"/>
            <a:ext cx="118969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55E8"/>
                </a:solidFill>
                <a:latin typeface="Martian Mono" panose="020B0604020202020204" charset="0"/>
                <a:ea typeface="Moniqa Black" pitchFamily="2" charset="0"/>
              </a:rPr>
              <a:t>Шаг 5. </a:t>
            </a:r>
            <a:r>
              <a:rPr lang="ru-RU" sz="2800" b="1" dirty="0">
                <a:solidFill>
                  <a:srgbClr val="0055E8"/>
                </a:solidFill>
                <a:latin typeface="Martian Mono" panose="020B0604020202020204" charset="0"/>
                <a:ea typeface="Moniqa Black" pitchFamily="2" charset="0"/>
              </a:rPr>
              <a:t>Придумайте неожиданные предметы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32EA71-6D0A-DD65-4F9B-A16105FF39FE}"/>
              </a:ext>
            </a:extLst>
          </p:cNvPr>
          <p:cNvSpPr txBox="1"/>
          <p:nvPr/>
        </p:nvSpPr>
        <p:spPr>
          <a:xfrm>
            <a:off x="4288402" y="1686636"/>
            <a:ext cx="738663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solidFill>
                  <a:schemeClr val="bg1"/>
                </a:solidFill>
                <a:latin typeface="Ubuntu" panose="020B0504030602030204" pitchFamily="34" charset="0"/>
              </a:rPr>
              <a:t> 		     «</a:t>
            </a:r>
            <a:r>
              <a:rPr lang="ru-RU" sz="2800" b="1" dirty="0" smtClean="0">
                <a:solidFill>
                  <a:schemeClr val="bg1"/>
                </a:solidFill>
                <a:latin typeface="Ubuntu" panose="020B0504030602030204" pitchFamily="34" charset="0"/>
              </a:rPr>
              <a:t>Белые пятна»</a:t>
            </a:r>
          </a:p>
          <a:p>
            <a:pPr algn="just"/>
            <a:endParaRPr lang="ru-RU" sz="2800" dirty="0" smtClean="0">
              <a:solidFill>
                <a:schemeClr val="bg1"/>
              </a:solidFill>
              <a:latin typeface="Ubuntu" panose="020B0504030602030204" pitchFamily="34" charset="0"/>
            </a:endParaRPr>
          </a:p>
          <a:p>
            <a:pPr algn="just"/>
            <a:r>
              <a:rPr lang="ru-RU" sz="2800" dirty="0" smtClean="0">
                <a:solidFill>
                  <a:schemeClr val="bg1"/>
                </a:solidFill>
                <a:latin typeface="Ubuntu" panose="020B0504030602030204" pitchFamily="34" charset="0"/>
              </a:rPr>
              <a:t>Любой мастер-класс – это путешествие в неизвестность. Вот «белые пятна» нашей карты – это риски, сложные моменты. Давайте в ходе мастер-класса мы будем «открывать» эти территории, предлагая решения для каждого «белого пятна».</a:t>
            </a:r>
            <a:endParaRPr lang="ru-RU" sz="2800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  <a:p>
            <a:endParaRPr lang="ru-RU" sz="2800" b="1" u="sng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pic>
        <p:nvPicPr>
          <p:cNvPr id="6" name="Picture 7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16" y="2633025"/>
            <a:ext cx="3574853" cy="2433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backgroundMark x1="35563" y1="74938" x2="43188" y2="70063"/>
                        <a14:backgroundMark x1="56813" y1="71563" x2="60000" y2="72813"/>
                        <a14:backgroundMark x1="34688" y1="42438" x2="34938" y2="39438"/>
                        <a14:backgroundMark x1="55563" y1="45188" x2="57063" y2="43688"/>
                        <a14:backgroundMark x1="58313" y1="45625" x2="58125" y2="43688"/>
                        <a14:backgroundMark x1="68938" y1="37125" x2="68938" y2="34313"/>
                        <a14:backgroundMark x1="68750" y1="32625" x2="67688" y2="31125"/>
                        <a14:backgroundMark x1="67875" y1="42438" x2="67688" y2="40500"/>
                        <a14:backgroundMark x1="64063" y1="46250" x2="64063" y2="44563"/>
                        <a14:backgroundMark x1="37250" y1="44125" x2="37250" y2="430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3974">
            <a:off x="-782964" y="2411311"/>
            <a:ext cx="4111862" cy="4111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75854">
            <a:off x="1164800" y="503397"/>
            <a:ext cx="2320607" cy="2377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Picture background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51237" y1="84184" x2="48454" y2="74474"/>
                        <a14:foregroundMark x1="75670" y1="47347" x2="78660" y2="46847"/>
                        <a14:foregroundMark x1="80825" y1="30230" x2="80825" y2="30230"/>
                        <a14:foregroundMark x1="68557" y1="18619" x2="68557" y2="18619"/>
                        <a14:foregroundMark x1="48247" y1="14915" x2="48247" y2="14915"/>
                        <a14:foregroundMark x1="32474" y1="21021" x2="32474" y2="21021"/>
                        <a14:foregroundMark x1="25155" y1="33133" x2="25155" y2="33133"/>
                        <a14:foregroundMark x1="23299" y1="46246" x2="23299" y2="462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5261">
            <a:off x="3324031" y="3500957"/>
            <a:ext cx="2878938" cy="2965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Picture background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4359">
            <a:off x="4653640" y="608227"/>
            <a:ext cx="3574853" cy="2433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Picture background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896" y="2825326"/>
            <a:ext cx="3479952" cy="2000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339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48D8657-7B3D-BC12-6224-9B09E77EB410}"/>
              </a:ext>
            </a:extLst>
          </p:cNvPr>
          <p:cNvSpPr/>
          <p:nvPr/>
        </p:nvSpPr>
        <p:spPr>
          <a:xfrm>
            <a:off x="0" y="0"/>
            <a:ext cx="12192000" cy="972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481140" y="191067"/>
            <a:ext cx="118969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55E8"/>
                </a:solidFill>
                <a:latin typeface="Martian Mono" panose="020B0604020202020204" charset="0"/>
                <a:ea typeface="Moniqa Black" pitchFamily="2" charset="0"/>
              </a:rPr>
              <a:t>Шаг 6. </a:t>
            </a:r>
            <a:r>
              <a:rPr lang="ru-RU" sz="2800" b="1" dirty="0">
                <a:solidFill>
                  <a:srgbClr val="0055E8"/>
                </a:solidFill>
                <a:latin typeface="Martian Mono" panose="020B0604020202020204" charset="0"/>
                <a:ea typeface="Moniqa Black" pitchFamily="2" charset="0"/>
              </a:rPr>
              <a:t>Придумайте интересный замысел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32EA71-6D0A-DD65-4F9B-A16105FF39FE}"/>
              </a:ext>
            </a:extLst>
          </p:cNvPr>
          <p:cNvSpPr txBox="1"/>
          <p:nvPr/>
        </p:nvSpPr>
        <p:spPr>
          <a:xfrm>
            <a:off x="0" y="3979456"/>
            <a:ext cx="7386638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Ubuntu" panose="020B0504030602030204" pitchFamily="34" charset="0"/>
              </a:rPr>
              <a:t>Мастер класс </a:t>
            </a:r>
            <a:br>
              <a:rPr lang="ru-RU" sz="3600" b="1" dirty="0" smtClean="0">
                <a:solidFill>
                  <a:schemeClr val="bg1"/>
                </a:solidFill>
                <a:latin typeface="Ubuntu" panose="020B0504030602030204" pitchFamily="34" charset="0"/>
              </a:rPr>
            </a:br>
            <a:r>
              <a:rPr lang="ru-RU" sz="3600" b="1" dirty="0" smtClean="0">
                <a:solidFill>
                  <a:schemeClr val="bg1"/>
                </a:solidFill>
                <a:latin typeface="Ubuntu" panose="020B0504030602030204" pitchFamily="34" charset="0"/>
              </a:rPr>
              <a:t>«Спасательный круг </a:t>
            </a:r>
            <a:br>
              <a:rPr lang="ru-RU" sz="3600" b="1" dirty="0" smtClean="0">
                <a:solidFill>
                  <a:schemeClr val="bg1"/>
                </a:solidFill>
                <a:latin typeface="Ubuntu" panose="020B0504030602030204" pitchFamily="34" charset="0"/>
              </a:rPr>
            </a:br>
            <a:r>
              <a:rPr lang="ru-RU" sz="3600" b="1" dirty="0" smtClean="0">
                <a:solidFill>
                  <a:schemeClr val="bg1"/>
                </a:solidFill>
                <a:latin typeface="Ubuntu" panose="020B0504030602030204" pitchFamily="34" charset="0"/>
              </a:rPr>
              <a:t>для утопающего в скуке»</a:t>
            </a:r>
            <a:endParaRPr lang="ru-RU" sz="3600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  <a:p>
            <a:endParaRPr lang="ru-RU" sz="2800" b="1" u="sng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6831">
            <a:off x="6238876" y="1392248"/>
            <a:ext cx="5083336" cy="3903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479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48D8657-7B3D-BC12-6224-9B09E77EB410}"/>
              </a:ext>
            </a:extLst>
          </p:cNvPr>
          <p:cNvSpPr/>
          <p:nvPr/>
        </p:nvSpPr>
        <p:spPr>
          <a:xfrm>
            <a:off x="0" y="0"/>
            <a:ext cx="12192000" cy="972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481140" y="191067"/>
            <a:ext cx="118969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55E8"/>
                </a:solidFill>
                <a:latin typeface="Martian Mono" panose="020B0604020202020204" charset="0"/>
                <a:ea typeface="Moniqa Black" pitchFamily="2" charset="0"/>
              </a:rPr>
              <a:t>Шаг 7. Продумайте </a:t>
            </a:r>
            <a:r>
              <a:rPr lang="ru-RU" sz="2800" b="1" dirty="0">
                <a:solidFill>
                  <a:srgbClr val="0055E8"/>
                </a:solidFill>
                <a:latin typeface="Martian Mono" panose="020B0604020202020204" charset="0"/>
                <a:ea typeface="Moniqa Black" pitchFamily="2" charset="0"/>
              </a:rPr>
              <a:t>драматургию мастер-класса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632EA71-6D0A-DD65-4F9B-A16105FF39FE}"/>
              </a:ext>
            </a:extLst>
          </p:cNvPr>
          <p:cNvSpPr txBox="1"/>
          <p:nvPr/>
        </p:nvSpPr>
        <p:spPr>
          <a:xfrm>
            <a:off x="5357812" y="1963520"/>
            <a:ext cx="646010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solidFill>
                  <a:schemeClr val="bg1"/>
                </a:solidFill>
                <a:latin typeface="Ubuntu" panose="020B0504030602030204" pitchFamily="34" charset="0"/>
              </a:rPr>
              <a:t> 	     </a:t>
            </a:r>
            <a:r>
              <a:rPr lang="ru-RU" sz="2800" b="1" dirty="0" smtClean="0">
                <a:solidFill>
                  <a:schemeClr val="bg1"/>
                </a:solidFill>
                <a:latin typeface="Ubuntu" panose="020B0504030602030204" pitchFamily="34" charset="0"/>
              </a:rPr>
              <a:t>Общая метафора:</a:t>
            </a:r>
          </a:p>
          <a:p>
            <a:pPr algn="just"/>
            <a:r>
              <a:rPr lang="ru-RU" sz="2800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Участники мастер-класса – это команда спасателей, которая разрабатывает операцию по спасению ученика, тонущего в океане скуки.</a:t>
            </a:r>
            <a:endParaRPr lang="ru-RU" sz="2800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  <a:p>
            <a:endParaRPr lang="ru-RU" sz="2800" b="1" u="sng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pic>
        <p:nvPicPr>
          <p:cNvPr id="10242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90" y="1719648"/>
            <a:ext cx="3619373" cy="42525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2027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48D8657-7B3D-BC12-6224-9B09E77EB410}"/>
              </a:ext>
            </a:extLst>
          </p:cNvPr>
          <p:cNvSpPr/>
          <p:nvPr/>
        </p:nvSpPr>
        <p:spPr>
          <a:xfrm>
            <a:off x="0" y="0"/>
            <a:ext cx="12192000" cy="972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481140" y="191067"/>
            <a:ext cx="118969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55E8"/>
                </a:solidFill>
                <a:latin typeface="Martian Mono" panose="020B0604020202020204" charset="0"/>
                <a:ea typeface="Moniqa Black" pitchFamily="2" charset="0"/>
              </a:rPr>
              <a:t>Шаг 8. Составьте подробный план мастер-класса</a:t>
            </a:r>
            <a:endParaRPr lang="ru-RU" sz="2800" b="1" dirty="0">
              <a:solidFill>
                <a:srgbClr val="0055E8"/>
              </a:solidFill>
              <a:latin typeface="Martian Mono" panose="020B0604020202020204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632EA71-6D0A-DD65-4F9B-A16105FF39FE}"/>
              </a:ext>
            </a:extLst>
          </p:cNvPr>
          <p:cNvSpPr txBox="1"/>
          <p:nvPr/>
        </p:nvSpPr>
        <p:spPr>
          <a:xfrm>
            <a:off x="-271798" y="977514"/>
            <a:ext cx="119655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Ubuntu" panose="020B0504030602030204" pitchFamily="34" charset="0"/>
              </a:rPr>
              <a:t> </a:t>
            </a:r>
            <a:r>
              <a:rPr lang="ru-RU" sz="2800" dirty="0">
                <a:solidFill>
                  <a:schemeClr val="bg1"/>
                </a:solidFill>
                <a:latin typeface="Ubuntu" panose="020B0504030602030204" pitchFamily="34" charset="0"/>
              </a:rPr>
              <a:t>	Мастер-класс: </a:t>
            </a:r>
            <a:r>
              <a:rPr lang="ru-RU" sz="2800" dirty="0" smtClean="0">
                <a:solidFill>
                  <a:schemeClr val="bg1"/>
                </a:solidFill>
                <a:latin typeface="Ubuntu" panose="020B0504030602030204" pitchFamily="34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latin typeface="Ubuntu" panose="020B0504030602030204" pitchFamily="34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Ubuntu" panose="020B0504030602030204" pitchFamily="34" charset="0"/>
              </a:rPr>
              <a:t>«</a:t>
            </a:r>
            <a:r>
              <a:rPr lang="ru-RU" sz="2800" dirty="0">
                <a:solidFill>
                  <a:schemeClr val="bg1"/>
                </a:solidFill>
                <a:latin typeface="Ubuntu" panose="020B0504030602030204" pitchFamily="34" charset="0"/>
              </a:rPr>
              <a:t>Спасательный круг для утопающего в скуке: </a:t>
            </a:r>
            <a:r>
              <a:rPr lang="ru-RU" sz="2800" dirty="0" smtClean="0">
                <a:solidFill>
                  <a:schemeClr val="bg1"/>
                </a:solidFill>
                <a:latin typeface="Ubuntu" panose="020B0504030602030204" pitchFamily="34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latin typeface="Ubuntu" panose="020B0504030602030204" pitchFamily="34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Ubuntu" panose="020B0504030602030204" pitchFamily="34" charset="0"/>
              </a:rPr>
              <a:t>как </a:t>
            </a:r>
            <a:r>
              <a:rPr lang="ru-RU" sz="2800" dirty="0">
                <a:solidFill>
                  <a:schemeClr val="bg1"/>
                </a:solidFill>
                <a:latin typeface="Ubuntu" panose="020B0504030602030204" pitchFamily="34" charset="0"/>
              </a:rPr>
              <a:t>вернуть интерес скучающего ученика»</a:t>
            </a:r>
            <a:endParaRPr lang="ru-RU" sz="2800" b="1" u="sng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32EA71-6D0A-DD65-4F9B-A16105FF39FE}"/>
              </a:ext>
            </a:extLst>
          </p:cNvPr>
          <p:cNvSpPr txBox="1"/>
          <p:nvPr/>
        </p:nvSpPr>
        <p:spPr>
          <a:xfrm>
            <a:off x="481139" y="2498948"/>
            <a:ext cx="11212615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chemeClr val="bg1"/>
                </a:solidFill>
                <a:latin typeface="Ubuntu" panose="020B0504030602030204" pitchFamily="34" charset="0"/>
              </a:rPr>
              <a:t>Вступление;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Объявление темы и цели;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Актуализация проблемы;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Группировка проблем;</a:t>
            </a:r>
          </a:p>
          <a:p>
            <a:pPr marL="514350" indent="-514350">
              <a:buAutoNum type="arabicPeriod"/>
            </a:pPr>
            <a:r>
              <a:rPr lang="ru-RU" sz="2800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Основная часть. </a:t>
            </a:r>
            <a:r>
              <a:rPr lang="ru-RU" sz="2800" b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Предложение решений;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Основная часть. Тренировочный заплыв;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Обсуждение;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Заключение, индивидуальный план;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Рефлексия, итог и напутствие.</a:t>
            </a:r>
          </a:p>
          <a:p>
            <a:pPr marL="514350" indent="-514350">
              <a:buAutoNum type="arabicPeriod"/>
            </a:pPr>
            <a:endParaRPr lang="ru-RU" sz="2800" b="1" dirty="0" smtClean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  <a:p>
            <a:endParaRPr lang="ru-RU" sz="2800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414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014055"/>
            <a:ext cx="12192000" cy="2028108"/>
            <a:chOff x="0" y="-1014055"/>
            <a:chExt cx="12192000" cy="2028108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10270459" y="-345163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212013" y="-52473"/>
            <a:ext cx="11072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Девять шагов подготовки </a:t>
            </a:r>
            <a:br>
              <a:rPr lang="ru-RU" sz="32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</a:br>
            <a:r>
              <a:rPr lang="ru-RU" sz="32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мастер класса А.В. Зарубы</a:t>
            </a:r>
            <a:endParaRPr lang="ru-RU" sz="3200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318359-86BB-93AA-3D5F-54A53255E29F}"/>
              </a:ext>
            </a:extLst>
          </p:cNvPr>
          <p:cNvSpPr txBox="1"/>
          <p:nvPr/>
        </p:nvSpPr>
        <p:spPr>
          <a:xfrm>
            <a:off x="3317734" y="5469460"/>
            <a:ext cx="7735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А. В. Заруба, </a:t>
            </a:r>
            <a:r>
              <a:rPr lang="ru-RU" dirty="0"/>
              <a:t>кандидат </a:t>
            </a:r>
            <a:r>
              <a:rPr lang="ru-RU" dirty="0" err="1"/>
              <a:t>пед</a:t>
            </a:r>
            <a:r>
              <a:rPr lang="ru-RU" dirty="0"/>
              <a:t>. наук, учитель года </a:t>
            </a:r>
            <a:r>
              <a:rPr lang="ru-RU" dirty="0" smtClean="0"/>
              <a:t>России -  1992 </a:t>
            </a:r>
            <a:r>
              <a:rPr lang="ru-RU" dirty="0" smtClean="0">
                <a:solidFill>
                  <a:srgbClr val="0055E8"/>
                </a:solidFill>
              </a:rPr>
              <a:t>Рекомендации </a:t>
            </a:r>
            <a:r>
              <a:rPr lang="ru-RU" dirty="0">
                <a:solidFill>
                  <a:srgbClr val="0055E8"/>
                </a:solidFill>
              </a:rPr>
              <a:t>по подготовке </a:t>
            </a:r>
            <a:r>
              <a:rPr lang="ru-RU" dirty="0" smtClean="0">
                <a:solidFill>
                  <a:srgbClr val="0055E8"/>
                </a:solidFill>
              </a:rPr>
              <a:t>мастер-класса</a:t>
            </a:r>
            <a:endParaRPr lang="ru-RU" i="1" dirty="0">
              <a:solidFill>
                <a:srgbClr val="0055E8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942692-2BE2-AA09-B8F6-42C0687B99EF}"/>
              </a:ext>
            </a:extLst>
          </p:cNvPr>
          <p:cNvSpPr txBox="1"/>
          <p:nvPr/>
        </p:nvSpPr>
        <p:spPr>
          <a:xfrm>
            <a:off x="784928" y="1449170"/>
            <a:ext cx="10268792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ea typeface="Moniqa Black" pitchFamily="2" charset="0"/>
              </a:rPr>
              <a:t>Выберите ведущую идею, которую вы хотите проиллюстрировать на мастер-классе;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ea typeface="Moniqa Black" pitchFamily="2" charset="0"/>
              </a:rPr>
              <a:t>Определите цели и задачи;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ea typeface="Moniqa Black" pitchFamily="2" charset="0"/>
              </a:rPr>
              <a:t>Придумайте проблему, вопрос, парадокс;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ea typeface="Moniqa Black" pitchFamily="2" charset="0"/>
              </a:rPr>
              <a:t>Подберите технические средства и различные формы работы;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ea typeface="Moniqa Black" pitchFamily="2" charset="0"/>
              </a:rPr>
              <a:t>Придумайте неожиданные предметы;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ea typeface="Moniqa Black" pitchFamily="2" charset="0"/>
              </a:rPr>
              <a:t>Придумайте интересный замысел;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ea typeface="Moniqa Black" pitchFamily="2" charset="0"/>
              </a:rPr>
              <a:t>Продумайте драматургию мастер-класса;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ea typeface="Moniqa Black" pitchFamily="2" charset="0"/>
              </a:rPr>
              <a:t>Составьте подробный план мастер-класса;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ea typeface="Moniqa Black" pitchFamily="2" charset="0"/>
              </a:rPr>
              <a:t>Сделайте презентацию.</a:t>
            </a:r>
            <a:endParaRPr lang="ru-RU" dirty="0">
              <a:ea typeface="Moniqa Black" pitchFamily="2" charset="0"/>
            </a:endParaRPr>
          </a:p>
        </p:txBody>
      </p:sp>
      <p:pic>
        <p:nvPicPr>
          <p:cNvPr id="3074" name="Picture 2" descr="C:\Users\user_301\Desktop\Борисевич Н.А\Августовский пед совет\Заруб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1362" y="5643698"/>
            <a:ext cx="1102072" cy="1102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604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617D2D-FC08-7FE8-84F3-8134934EE6DA}"/>
              </a:ext>
            </a:extLst>
          </p:cNvPr>
          <p:cNvSpPr txBox="1"/>
          <p:nvPr/>
        </p:nvSpPr>
        <p:spPr>
          <a:xfrm>
            <a:off x="673705" y="921986"/>
            <a:ext cx="6766557" cy="2593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900"/>
              </a:lnSpc>
            </a:pPr>
            <a:r>
              <a:rPr lang="ru-RU" sz="3600" b="1" dirty="0" smtClean="0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Научу за 20 минут: как создать мастер-класс для конкурса профессионального мастерства</a:t>
            </a:r>
            <a:endParaRPr lang="ru-RU" sz="3600" b="1" dirty="0">
              <a:solidFill>
                <a:schemeClr val="bg1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5DACFC-5482-4E02-4FED-B1C6E80564B6}"/>
              </a:ext>
            </a:extLst>
          </p:cNvPr>
          <p:cNvSpPr txBox="1"/>
          <p:nvPr/>
        </p:nvSpPr>
        <p:spPr>
          <a:xfrm>
            <a:off x="2806830" y="3674895"/>
            <a:ext cx="4816207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000"/>
              </a:lnSpc>
            </a:pPr>
            <a:r>
              <a:rPr lang="ru-RU" b="1" i="1" u="sng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Борисевич Наталья Андреевна</a:t>
            </a:r>
            <a:r>
              <a:rPr lang="ru-RU" b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,</a:t>
            </a:r>
            <a:br>
              <a:rPr lang="ru-RU" b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</a:br>
            <a:endParaRPr lang="ru-RU" b="1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  <a:p>
            <a:pPr algn="r">
              <a:lnSpc>
                <a:spcPts val="2000"/>
              </a:lnSpc>
            </a:pPr>
            <a:r>
              <a:rPr lang="ru-RU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учитель иностранного языка </a:t>
            </a:r>
            <a:br>
              <a:rPr lang="ru-RU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</a:br>
            <a:r>
              <a:rPr lang="ru-RU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МБОУ «СОШ № 97», </a:t>
            </a:r>
            <a:br>
              <a:rPr lang="ru-RU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</a:br>
            <a:r>
              <a:rPr lang="ru-RU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лауреат регионального этапа конкурса «Учитель года России» в 2025 году, </a:t>
            </a:r>
            <a:br>
              <a:rPr lang="ru-RU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</a:br>
            <a:r>
              <a:rPr lang="ru-RU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член молодежного правительства города Новокузнецка по вопросам образования и науки, член клуба молодых педагогов города Новокузнецка «</a:t>
            </a:r>
            <a:r>
              <a:rPr lang="ru-RU" dirty="0" err="1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ПРОдвижение</a:t>
            </a:r>
            <a:r>
              <a:rPr lang="ru-RU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»</a:t>
            </a:r>
            <a:endParaRPr lang="ru-RU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E1DC4AE5-5379-4259-AF84-0E4FCEF0C3CE}"/>
              </a:ext>
            </a:extLst>
          </p:cNvPr>
          <p:cNvSpPr/>
          <p:nvPr/>
        </p:nvSpPr>
        <p:spPr>
          <a:xfrm>
            <a:off x="8306110" y="-684936"/>
            <a:ext cx="2915042" cy="8351008"/>
          </a:xfrm>
          <a:prstGeom prst="roundRect">
            <a:avLst>
              <a:gd name="adj" fmla="val 33926"/>
            </a:avLst>
          </a:prstGeom>
          <a:gradFill>
            <a:gsLst>
              <a:gs pos="0">
                <a:srgbClr val="0055E8">
                  <a:alpha val="17000"/>
                  <a:lumMod val="50000"/>
                  <a:lumOff val="50000"/>
                </a:srgb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alpha val="15000"/>
                  <a:lumMod val="50000"/>
                  <a:lumOff val="50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1B392F68-53C8-4BA4-B254-0C2FEA29708D}"/>
              </a:ext>
            </a:extLst>
          </p:cNvPr>
          <p:cNvGrpSpPr/>
          <p:nvPr/>
        </p:nvGrpSpPr>
        <p:grpSpPr>
          <a:xfrm>
            <a:off x="9050054" y="128727"/>
            <a:ext cx="1427155" cy="6749979"/>
            <a:chOff x="9050054" y="128727"/>
            <a:chExt cx="1427155" cy="6749979"/>
          </a:xfrm>
        </p:grpSpPr>
        <p:pic>
          <p:nvPicPr>
            <p:cNvPr id="12" name="Рисунок 11" descr="Мензурка со сплошной заливкой">
              <a:extLst>
                <a:ext uri="{FF2B5EF4-FFF2-40B4-BE49-F238E27FC236}">
                  <a16:creationId xmlns:a16="http://schemas.microsoft.com/office/drawing/2014/main" id="{465659D9-AEEC-4EA0-8E7D-9EA961FCE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095581" y="2850392"/>
              <a:ext cx="1280352" cy="1280352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B7509BBB-5A5A-4C9C-B9A6-6BF9F8A454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lum bright="70000" contrast="-70000"/>
            </a:blip>
            <a:srcRect l="24608" r="23675"/>
            <a:stretch/>
          </p:blipFill>
          <p:spPr>
            <a:xfrm>
              <a:off x="9206263" y="1596873"/>
              <a:ext cx="1040551" cy="1056655"/>
            </a:xfrm>
            <a:prstGeom prst="rect">
              <a:avLst/>
            </a:prstGeom>
          </p:spPr>
        </p:pic>
        <p:pic>
          <p:nvPicPr>
            <p:cNvPr id="14" name="Рисунок 13" descr="Глобус со сплошной заливкой">
              <a:extLst>
                <a:ext uri="{FF2B5EF4-FFF2-40B4-BE49-F238E27FC236}">
                  <a16:creationId xmlns:a16="http://schemas.microsoft.com/office/drawing/2014/main" id="{CC235F80-BC35-4A0A-84CB-CFCCDE16F9C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lum bright="70000" contrast="-70000"/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41921" y="128727"/>
              <a:ext cx="1280353" cy="1280353"/>
            </a:xfrm>
            <a:prstGeom prst="rect">
              <a:avLst/>
            </a:prstGeom>
          </p:spPr>
        </p:pic>
        <p:pic>
          <p:nvPicPr>
            <p:cNvPr id="15" name="Рисунок 14" descr="Книги со сплошной заливкой">
              <a:extLst>
                <a:ext uri="{FF2B5EF4-FFF2-40B4-BE49-F238E27FC236}">
                  <a16:creationId xmlns:a16="http://schemas.microsoft.com/office/drawing/2014/main" id="{277A80F6-062B-4C74-BB1E-532BBB2A9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lum bright="70000" contrast="-70000"/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21121192">
              <a:off x="9095631" y="4256046"/>
              <a:ext cx="1280250" cy="1280250"/>
            </a:xfrm>
            <a:prstGeom prst="rect">
              <a:avLst/>
            </a:prstGeom>
          </p:spPr>
        </p:pic>
        <p:pic>
          <p:nvPicPr>
            <p:cNvPr id="16" name="Рисунок 15" descr="Ноутбук со сплошной заливкой">
              <a:extLst>
                <a:ext uri="{FF2B5EF4-FFF2-40B4-BE49-F238E27FC236}">
                  <a16:creationId xmlns:a16="http://schemas.microsoft.com/office/drawing/2014/main" id="{D479FD4D-ACDF-4037-AD44-EC7F1F0471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lum bright="70000" contrast="-70000"/>
              <a:extLst>
                <a:ext uri="{96DAC541-7B7A-43D3-8B79-37D633B846F1}">
                  <asvg:svgBlip xmlns=""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9050054" y="5451551"/>
              <a:ext cx="1427155" cy="14271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014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617D2D-FC08-7FE8-84F3-8134934EE6DA}"/>
              </a:ext>
            </a:extLst>
          </p:cNvPr>
          <p:cNvSpPr txBox="1"/>
          <p:nvPr/>
        </p:nvSpPr>
        <p:spPr>
          <a:xfrm>
            <a:off x="673705" y="921986"/>
            <a:ext cx="6766557" cy="2593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900"/>
              </a:lnSpc>
            </a:pPr>
            <a:r>
              <a:rPr lang="ru-RU" sz="3600" b="1" dirty="0" smtClean="0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Научу за 20 минут: как создать мастер-класс для конкурса профессионального мастерства</a:t>
            </a:r>
            <a:endParaRPr lang="ru-RU" sz="3600" b="1" dirty="0">
              <a:solidFill>
                <a:schemeClr val="bg1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5DACFC-5482-4E02-4FED-B1C6E80564B6}"/>
              </a:ext>
            </a:extLst>
          </p:cNvPr>
          <p:cNvSpPr txBox="1"/>
          <p:nvPr/>
        </p:nvSpPr>
        <p:spPr>
          <a:xfrm>
            <a:off x="2806830" y="3674895"/>
            <a:ext cx="4816207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000"/>
              </a:lnSpc>
            </a:pPr>
            <a:r>
              <a:rPr lang="ru-RU" b="1" i="1" u="sng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Борисевич Наталья Андреевна</a:t>
            </a:r>
            <a:r>
              <a:rPr lang="ru-RU" b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,</a:t>
            </a:r>
            <a:br>
              <a:rPr lang="ru-RU" b="1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</a:br>
            <a:endParaRPr lang="ru-RU" b="1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  <a:p>
            <a:pPr algn="r">
              <a:lnSpc>
                <a:spcPts val="2000"/>
              </a:lnSpc>
            </a:pPr>
            <a:r>
              <a:rPr lang="ru-RU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учитель иностранного языка </a:t>
            </a:r>
            <a:br>
              <a:rPr lang="ru-RU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</a:br>
            <a:r>
              <a:rPr lang="ru-RU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МБОУ «СОШ № 97», </a:t>
            </a:r>
            <a:br>
              <a:rPr lang="ru-RU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</a:br>
            <a:r>
              <a:rPr lang="ru-RU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лауреат регионального этапа конкурса «Учитель года России» в 2025 году, </a:t>
            </a:r>
            <a:br>
              <a:rPr lang="ru-RU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</a:br>
            <a:r>
              <a:rPr lang="ru-RU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член молодежного правительства города Новокузнецка по вопросам образования и науки, член клуба молодых педагогов города Новокузнецка «</a:t>
            </a:r>
            <a:r>
              <a:rPr lang="ru-RU" dirty="0" err="1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ПроДвижение</a:t>
            </a:r>
            <a:r>
              <a:rPr lang="ru-RU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»</a:t>
            </a:r>
            <a:endParaRPr lang="ru-RU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E1DC4AE5-5379-4259-AF84-0E4FCEF0C3CE}"/>
              </a:ext>
            </a:extLst>
          </p:cNvPr>
          <p:cNvSpPr/>
          <p:nvPr/>
        </p:nvSpPr>
        <p:spPr>
          <a:xfrm>
            <a:off x="8306110" y="-684936"/>
            <a:ext cx="2915042" cy="8351008"/>
          </a:xfrm>
          <a:prstGeom prst="roundRect">
            <a:avLst>
              <a:gd name="adj" fmla="val 33926"/>
            </a:avLst>
          </a:prstGeom>
          <a:gradFill>
            <a:gsLst>
              <a:gs pos="0">
                <a:srgbClr val="0055E8">
                  <a:alpha val="17000"/>
                  <a:lumMod val="50000"/>
                  <a:lumOff val="50000"/>
                </a:srgb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alpha val="15000"/>
                  <a:lumMod val="50000"/>
                  <a:lumOff val="50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1B392F68-53C8-4BA4-B254-0C2FEA29708D}"/>
              </a:ext>
            </a:extLst>
          </p:cNvPr>
          <p:cNvGrpSpPr/>
          <p:nvPr/>
        </p:nvGrpSpPr>
        <p:grpSpPr>
          <a:xfrm>
            <a:off x="9050054" y="128727"/>
            <a:ext cx="1427155" cy="6749979"/>
            <a:chOff x="9050054" y="128727"/>
            <a:chExt cx="1427155" cy="6749979"/>
          </a:xfrm>
        </p:grpSpPr>
        <p:pic>
          <p:nvPicPr>
            <p:cNvPr id="12" name="Рисунок 11" descr="Мензурка со сплошной заливкой">
              <a:extLst>
                <a:ext uri="{FF2B5EF4-FFF2-40B4-BE49-F238E27FC236}">
                  <a16:creationId xmlns:a16="http://schemas.microsoft.com/office/drawing/2014/main" id="{465659D9-AEEC-4EA0-8E7D-9EA961FCE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095581" y="2850392"/>
              <a:ext cx="1280352" cy="1280352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B7509BBB-5A5A-4C9C-B9A6-6BF9F8A454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lum bright="70000" contrast="-70000"/>
            </a:blip>
            <a:srcRect l="24608" r="23675"/>
            <a:stretch/>
          </p:blipFill>
          <p:spPr>
            <a:xfrm>
              <a:off x="9206263" y="1596873"/>
              <a:ext cx="1040551" cy="1056655"/>
            </a:xfrm>
            <a:prstGeom prst="rect">
              <a:avLst/>
            </a:prstGeom>
          </p:spPr>
        </p:pic>
        <p:pic>
          <p:nvPicPr>
            <p:cNvPr id="14" name="Рисунок 13" descr="Глобус со сплошной заливкой">
              <a:extLst>
                <a:ext uri="{FF2B5EF4-FFF2-40B4-BE49-F238E27FC236}">
                  <a16:creationId xmlns:a16="http://schemas.microsoft.com/office/drawing/2014/main" id="{CC235F80-BC35-4A0A-84CB-CFCCDE16F9C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lum bright="70000" contrast="-70000"/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41921" y="128727"/>
              <a:ext cx="1280353" cy="1280353"/>
            </a:xfrm>
            <a:prstGeom prst="rect">
              <a:avLst/>
            </a:prstGeom>
          </p:spPr>
        </p:pic>
        <p:pic>
          <p:nvPicPr>
            <p:cNvPr id="15" name="Рисунок 14" descr="Книги со сплошной заливкой">
              <a:extLst>
                <a:ext uri="{FF2B5EF4-FFF2-40B4-BE49-F238E27FC236}">
                  <a16:creationId xmlns:a16="http://schemas.microsoft.com/office/drawing/2014/main" id="{277A80F6-062B-4C74-BB1E-532BBB2A9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lum bright="70000" contrast="-70000"/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21121192">
              <a:off x="9095631" y="4256046"/>
              <a:ext cx="1280250" cy="1280250"/>
            </a:xfrm>
            <a:prstGeom prst="rect">
              <a:avLst/>
            </a:prstGeom>
          </p:spPr>
        </p:pic>
        <p:pic>
          <p:nvPicPr>
            <p:cNvPr id="16" name="Рисунок 15" descr="Ноутбук со сплошной заливкой">
              <a:extLst>
                <a:ext uri="{FF2B5EF4-FFF2-40B4-BE49-F238E27FC236}">
                  <a16:creationId xmlns:a16="http://schemas.microsoft.com/office/drawing/2014/main" id="{D479FD4D-ACDF-4037-AD44-EC7F1F0471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lum bright="70000" contrast="-70000"/>
              <a:extLst>
                <a:ext uri="{96DAC541-7B7A-43D3-8B79-37D633B846F1}">
                  <asvg:svgBlip xmlns=""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9050054" y="5451551"/>
              <a:ext cx="1427155" cy="14271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247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014055"/>
            <a:ext cx="12192000" cy="2028108"/>
            <a:chOff x="0" y="-1014055"/>
            <a:chExt cx="12192000" cy="2028108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10270459" y="-345163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268659" y="392649"/>
            <a:ext cx="11072500" cy="366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sz="32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Мастер-класс или нет?</a:t>
            </a:r>
            <a:endParaRPr lang="ru-RU" sz="3200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942692-2BE2-AA09-B8F6-42C0687B99EF}"/>
              </a:ext>
            </a:extLst>
          </p:cNvPr>
          <p:cNvSpPr txBox="1"/>
          <p:nvPr/>
        </p:nvSpPr>
        <p:spPr>
          <a:xfrm>
            <a:off x="817296" y="1860780"/>
            <a:ext cx="1015550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 smtClean="0"/>
              <a:t> 	Это </a:t>
            </a:r>
            <a:r>
              <a:rPr lang="ru-RU" dirty="0"/>
              <a:t>образовательное </a:t>
            </a:r>
            <a:r>
              <a:rPr lang="ru-RU" b="1" dirty="0"/>
              <a:t>событие</a:t>
            </a:r>
            <a:r>
              <a:rPr lang="ru-RU" dirty="0"/>
              <a:t>, основанное на </a:t>
            </a:r>
            <a:r>
              <a:rPr lang="ru-RU" b="1" dirty="0"/>
              <a:t>интерактивном представлении </a:t>
            </a:r>
            <a:r>
              <a:rPr lang="ru-RU" dirty="0"/>
              <a:t>оригинальных примеров лучшей практики преподавания с вовлечением участников в </a:t>
            </a:r>
            <a:r>
              <a:rPr lang="ru-RU" b="1" dirty="0"/>
              <a:t>активную деятельность</a:t>
            </a:r>
            <a:r>
              <a:rPr lang="ru-RU" dirty="0"/>
              <a:t>, мотивирующее к </a:t>
            </a:r>
            <a:r>
              <a:rPr lang="ru-RU" b="1" dirty="0"/>
              <a:t>профессиональному развитию </a:t>
            </a:r>
            <a:r>
              <a:rPr lang="ru-RU" dirty="0"/>
              <a:t>и вызывающее интерес, создающее пространство для обсуждения и </a:t>
            </a:r>
            <a:r>
              <a:rPr lang="ru-RU" b="1" dirty="0"/>
              <a:t>открытия нового знания </a:t>
            </a:r>
            <a:r>
              <a:rPr lang="ru-RU" dirty="0"/>
              <a:t>через общение с признанным авторитетом в педагогике.</a:t>
            </a:r>
            <a:endParaRPr lang="ru-RU" dirty="0">
              <a:latin typeface="Ubuntu" panose="020B0504030602030204" pitchFamily="34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318359-86BB-93AA-3D5F-54A53255E29F}"/>
              </a:ext>
            </a:extLst>
          </p:cNvPr>
          <p:cNvSpPr txBox="1"/>
          <p:nvPr/>
        </p:nvSpPr>
        <p:spPr>
          <a:xfrm>
            <a:off x="4110754" y="5158553"/>
            <a:ext cx="68620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i="0" dirty="0" smtClean="0">
                <a:effectLst/>
                <a:latin typeface="Ubuntu" panose="020B0504030602030204" pitchFamily="34" charset="0"/>
              </a:rPr>
              <a:t>Андрей Иоффе </a:t>
            </a:r>
            <a:r>
              <a:rPr lang="ru-RU" i="0" dirty="0" smtClean="0">
                <a:solidFill>
                  <a:srgbClr val="0055E8"/>
                </a:solidFill>
                <a:effectLst/>
                <a:latin typeface="Ubuntu" panose="020B0504030602030204" pitchFamily="34" charset="0"/>
              </a:rPr>
              <a:t>Не путать с уроком и лекцией. </a:t>
            </a:r>
            <a:br>
              <a:rPr lang="ru-RU" i="0" dirty="0" smtClean="0">
                <a:solidFill>
                  <a:srgbClr val="0055E8"/>
                </a:solidFill>
                <a:effectLst/>
                <a:latin typeface="Ubuntu" panose="020B0504030602030204" pitchFamily="34" charset="0"/>
              </a:rPr>
            </a:br>
            <a:r>
              <a:rPr lang="ru-RU" i="0" dirty="0" smtClean="0">
                <a:solidFill>
                  <a:srgbClr val="0055E8"/>
                </a:solidFill>
                <a:effectLst/>
                <a:latin typeface="Ubuntu" panose="020B0504030602030204" pitchFamily="34" charset="0"/>
              </a:rPr>
              <a:t>Удивительный мир мастер класса.</a:t>
            </a:r>
            <a:br>
              <a:rPr lang="ru-RU" i="0" dirty="0" smtClean="0">
                <a:solidFill>
                  <a:srgbClr val="0055E8"/>
                </a:solidFill>
                <a:effectLst/>
                <a:latin typeface="Ubuntu" panose="020B0504030602030204" pitchFamily="34" charset="0"/>
              </a:rPr>
            </a:br>
            <a:r>
              <a:rPr lang="ru-RU" i="1" dirty="0" smtClean="0">
                <a:solidFill>
                  <a:srgbClr val="0055E8"/>
                </a:solidFill>
                <a:effectLst/>
                <a:latin typeface="Ubuntu" panose="020B0504030602030204" pitchFamily="34" charset="0"/>
              </a:rPr>
              <a:t>(Учительская газета, №52 от 29 декабря 2020)</a:t>
            </a:r>
            <a:endParaRPr lang="ru-RU" i="1" dirty="0">
              <a:solidFill>
                <a:srgbClr val="0055E8"/>
              </a:solidFill>
              <a:effectLst/>
              <a:latin typeface="Ubuntu" panose="020B0504030602030204" pitchFamily="34" charset="0"/>
            </a:endParaRPr>
          </a:p>
        </p:txBody>
      </p:sp>
      <p:pic>
        <p:nvPicPr>
          <p:cNvPr id="1026" name="Picture 2" descr="C:\Users\user_301\Desktop\Борисевич Н.А\Августовский пед совет\qr-cod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154" y="5069728"/>
            <a:ext cx="1100979" cy="1100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7422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014055"/>
            <a:ext cx="12192000" cy="2028108"/>
            <a:chOff x="0" y="-1014055"/>
            <a:chExt cx="12192000" cy="2028108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10270459" y="-345163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212013" y="72828"/>
            <a:ext cx="11072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Методические и ценностные </a:t>
            </a:r>
            <a:br>
              <a:rPr lang="ru-RU" sz="32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</a:br>
            <a:r>
              <a:rPr lang="ru-RU" sz="32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особенности мастер-класса</a:t>
            </a:r>
            <a:endParaRPr lang="ru-RU" sz="3200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318359-86BB-93AA-3D5F-54A53255E29F}"/>
              </a:ext>
            </a:extLst>
          </p:cNvPr>
          <p:cNvSpPr txBox="1"/>
          <p:nvPr/>
        </p:nvSpPr>
        <p:spPr>
          <a:xfrm>
            <a:off x="4110754" y="5158553"/>
            <a:ext cx="68620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i="0" dirty="0" smtClean="0">
                <a:effectLst/>
                <a:latin typeface="Ubuntu" panose="020B0504030602030204" pitchFamily="34" charset="0"/>
              </a:rPr>
              <a:t>Андрей Иоффе </a:t>
            </a:r>
            <a:r>
              <a:rPr lang="ru-RU" i="0" dirty="0" smtClean="0">
                <a:solidFill>
                  <a:srgbClr val="0055E8"/>
                </a:solidFill>
                <a:effectLst/>
                <a:latin typeface="Ubuntu" panose="020B0504030602030204" pitchFamily="34" charset="0"/>
              </a:rPr>
              <a:t>Не путать с уроком и лекцией. </a:t>
            </a:r>
            <a:br>
              <a:rPr lang="ru-RU" i="0" dirty="0" smtClean="0">
                <a:solidFill>
                  <a:srgbClr val="0055E8"/>
                </a:solidFill>
                <a:effectLst/>
                <a:latin typeface="Ubuntu" panose="020B0504030602030204" pitchFamily="34" charset="0"/>
              </a:rPr>
            </a:br>
            <a:r>
              <a:rPr lang="ru-RU" i="0" dirty="0" smtClean="0">
                <a:solidFill>
                  <a:srgbClr val="0055E8"/>
                </a:solidFill>
                <a:effectLst/>
                <a:latin typeface="Ubuntu" panose="020B0504030602030204" pitchFamily="34" charset="0"/>
              </a:rPr>
              <a:t>Удивительный мир мастер класса.</a:t>
            </a:r>
            <a:br>
              <a:rPr lang="ru-RU" i="0" dirty="0" smtClean="0">
                <a:solidFill>
                  <a:srgbClr val="0055E8"/>
                </a:solidFill>
                <a:effectLst/>
                <a:latin typeface="Ubuntu" panose="020B0504030602030204" pitchFamily="34" charset="0"/>
              </a:rPr>
            </a:br>
            <a:r>
              <a:rPr lang="ru-RU" i="1" dirty="0" smtClean="0">
                <a:solidFill>
                  <a:srgbClr val="0055E8"/>
                </a:solidFill>
                <a:effectLst/>
                <a:latin typeface="Ubuntu" panose="020B0504030602030204" pitchFamily="34" charset="0"/>
              </a:rPr>
              <a:t>(Учительская газета, №52 от 29 декабря 2020)</a:t>
            </a:r>
            <a:endParaRPr lang="ru-RU" i="1" dirty="0">
              <a:solidFill>
                <a:srgbClr val="0055E8"/>
              </a:solidFill>
              <a:effectLst/>
              <a:latin typeface="Ubuntu" panose="020B0504030602030204" pitchFamily="34" charset="0"/>
            </a:endParaRPr>
          </a:p>
        </p:txBody>
      </p:sp>
      <p:pic>
        <p:nvPicPr>
          <p:cNvPr id="1026" name="Picture 2" descr="C:\Users\user_301\Desktop\Борисевич Н.А\Августовский пед совет\qr-cod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154" y="5069728"/>
            <a:ext cx="1100979" cy="1100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24175">
            <a:off x="882058" y="1993839"/>
            <a:ext cx="3765494" cy="28241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0942692-2BE2-AA09-B8F6-42C0687B99EF}"/>
              </a:ext>
            </a:extLst>
          </p:cNvPr>
          <p:cNvSpPr txBox="1"/>
          <p:nvPr/>
        </p:nvSpPr>
        <p:spPr>
          <a:xfrm>
            <a:off x="5260052" y="1449170"/>
            <a:ext cx="579366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b="1" dirty="0" smtClean="0"/>
              <a:t> Уникальность. </a:t>
            </a:r>
            <a:r>
              <a:rPr lang="ru-RU" i="1" dirty="0" smtClean="0"/>
              <a:t>Авторская позиция, новизна, оригинальное решение, личный вклад, демонстрация идей мастера.</a:t>
            </a:r>
            <a:endParaRPr lang="ru-RU" b="1" i="1" dirty="0" smtClean="0"/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b="1" dirty="0" smtClean="0">
                <a:ea typeface="Moniqa Black" pitchFamily="2" charset="0"/>
              </a:rPr>
              <a:t>Практический фокус. </a:t>
            </a:r>
            <a:r>
              <a:rPr lang="ru-RU" i="1" dirty="0" smtClean="0">
                <a:ea typeface="Moniqa Black" pitchFamily="2" charset="0"/>
              </a:rPr>
              <a:t>Включенность отдельной группы или всей аудитории в активную </a:t>
            </a:r>
            <a:r>
              <a:rPr lang="ru-RU" i="1" dirty="0">
                <a:ea typeface="Moniqa Black" pitchFamily="2" charset="0"/>
              </a:rPr>
              <a:t>р</a:t>
            </a:r>
            <a:r>
              <a:rPr lang="ru-RU" i="1" dirty="0" smtClean="0">
                <a:ea typeface="Moniqa Black" pitchFamily="2" charset="0"/>
              </a:rPr>
              <a:t>аботу, представление технологического опыта.</a:t>
            </a:r>
            <a:endParaRPr lang="ru-RU" b="1" dirty="0" smtClean="0">
              <a:ea typeface="Moniqa Black" pitchFamily="2" charset="0"/>
            </a:endParaRP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b="1" dirty="0" smtClean="0">
                <a:ea typeface="Moniqa Black" pitchFamily="2" charset="0"/>
              </a:rPr>
              <a:t>Рефлексия и обратная связь. </a:t>
            </a:r>
            <a:r>
              <a:rPr lang="ru-RU" i="1" dirty="0" smtClean="0">
                <a:ea typeface="Moniqa Black" pitchFamily="2" charset="0"/>
              </a:rPr>
              <a:t>Анализ и осмысление, открытость для новых идей.</a:t>
            </a:r>
            <a:endParaRPr lang="ru-RU" b="1" dirty="0">
              <a:ea typeface="Moniqa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414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backgroundMark x1="35563" y1="74938" x2="43188" y2="70063"/>
                        <a14:backgroundMark x1="56813" y1="71563" x2="60000" y2="72813"/>
                        <a14:backgroundMark x1="34688" y1="42438" x2="34938" y2="39438"/>
                        <a14:backgroundMark x1="55563" y1="45188" x2="57063" y2="43688"/>
                        <a14:backgroundMark x1="58313" y1="45625" x2="58125" y2="43688"/>
                        <a14:backgroundMark x1="68938" y1="37125" x2="68938" y2="34313"/>
                        <a14:backgroundMark x1="68750" y1="32625" x2="67688" y2="31125"/>
                        <a14:backgroundMark x1="67875" y1="42438" x2="67688" y2="40500"/>
                        <a14:backgroundMark x1="64063" y1="46250" x2="64063" y2="44563"/>
                        <a14:backgroundMark x1="37250" y1="44125" x2="37250" y2="430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3974">
            <a:off x="-527090" y="2639911"/>
            <a:ext cx="4111862" cy="4111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75854">
            <a:off x="1653328" y="860420"/>
            <a:ext cx="2320607" cy="2377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Picture background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51237" y1="84184" x2="48454" y2="74474"/>
                        <a14:foregroundMark x1="75670" y1="47347" x2="78660" y2="46847"/>
                        <a14:foregroundMark x1="80825" y1="30230" x2="80825" y2="30230"/>
                        <a14:foregroundMark x1="68557" y1="18619" x2="68557" y2="18619"/>
                        <a14:foregroundMark x1="48247" y1="14915" x2="48247" y2="14915"/>
                        <a14:foregroundMark x1="32474" y1="21021" x2="32474" y2="21021"/>
                        <a14:foregroundMark x1="25155" y1="33133" x2="25155" y2="33133"/>
                        <a14:foregroundMark x1="23299" y1="46246" x2="23299" y2="462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5261">
            <a:off x="3951457" y="3140780"/>
            <a:ext cx="2878938" cy="2965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Picture background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4359">
            <a:off x="5399214" y="559263"/>
            <a:ext cx="3574853" cy="2433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Picture background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8084" y="3695354"/>
            <a:ext cx="3479952" cy="2000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900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014055"/>
            <a:ext cx="12192000" cy="2028108"/>
            <a:chOff x="0" y="-1014055"/>
            <a:chExt cx="12192000" cy="2028108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10270459" y="-345163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212013" y="-52473"/>
            <a:ext cx="11072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Девять шагов подготовки </a:t>
            </a:r>
            <a:br>
              <a:rPr lang="ru-RU" sz="32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</a:br>
            <a:r>
              <a:rPr lang="ru-RU" sz="3200" b="1" dirty="0" smtClean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мастер класса А.В. Зарубы</a:t>
            </a:r>
            <a:endParaRPr lang="ru-RU" sz="3200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318359-86BB-93AA-3D5F-54A53255E29F}"/>
              </a:ext>
            </a:extLst>
          </p:cNvPr>
          <p:cNvSpPr txBox="1"/>
          <p:nvPr/>
        </p:nvSpPr>
        <p:spPr>
          <a:xfrm>
            <a:off x="3317734" y="5469460"/>
            <a:ext cx="7735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А. В. Заруба, </a:t>
            </a:r>
            <a:r>
              <a:rPr lang="ru-RU" dirty="0"/>
              <a:t>кандидат </a:t>
            </a:r>
            <a:r>
              <a:rPr lang="ru-RU" dirty="0" err="1"/>
              <a:t>пед</a:t>
            </a:r>
            <a:r>
              <a:rPr lang="ru-RU" dirty="0"/>
              <a:t>. наук, учитель года </a:t>
            </a:r>
            <a:r>
              <a:rPr lang="ru-RU" dirty="0" smtClean="0"/>
              <a:t>России -  1992 </a:t>
            </a:r>
            <a:r>
              <a:rPr lang="ru-RU" dirty="0" smtClean="0">
                <a:solidFill>
                  <a:srgbClr val="0055E8"/>
                </a:solidFill>
              </a:rPr>
              <a:t>Рекомендации </a:t>
            </a:r>
            <a:r>
              <a:rPr lang="ru-RU" dirty="0">
                <a:solidFill>
                  <a:srgbClr val="0055E8"/>
                </a:solidFill>
              </a:rPr>
              <a:t>по подготовке </a:t>
            </a:r>
            <a:r>
              <a:rPr lang="ru-RU" dirty="0" smtClean="0">
                <a:solidFill>
                  <a:srgbClr val="0055E8"/>
                </a:solidFill>
              </a:rPr>
              <a:t>мастер-класса</a:t>
            </a:r>
            <a:endParaRPr lang="ru-RU" i="1" dirty="0">
              <a:solidFill>
                <a:srgbClr val="0055E8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942692-2BE2-AA09-B8F6-42C0687B99EF}"/>
              </a:ext>
            </a:extLst>
          </p:cNvPr>
          <p:cNvSpPr txBox="1"/>
          <p:nvPr/>
        </p:nvSpPr>
        <p:spPr>
          <a:xfrm>
            <a:off x="784928" y="1449170"/>
            <a:ext cx="10268792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ea typeface="Moniqa Black" pitchFamily="2" charset="0"/>
              </a:rPr>
              <a:t>Выберите ведущую идею, которую вы хотите проиллюстрировать на мастер-классе;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ea typeface="Moniqa Black" pitchFamily="2" charset="0"/>
              </a:rPr>
              <a:t>Определите цели и задачи;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ea typeface="Moniqa Black" pitchFamily="2" charset="0"/>
              </a:rPr>
              <a:t>Придумайте проблему, вопрос, парадокс;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ea typeface="Moniqa Black" pitchFamily="2" charset="0"/>
              </a:rPr>
              <a:t>Подберите технические средства и различные формы работы;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ea typeface="Moniqa Black" pitchFamily="2" charset="0"/>
              </a:rPr>
              <a:t>Придумайте неожиданные предметы;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ea typeface="Moniqa Black" pitchFamily="2" charset="0"/>
              </a:rPr>
              <a:t>Придумайте интересный замысел;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ea typeface="Moniqa Black" pitchFamily="2" charset="0"/>
              </a:rPr>
              <a:t>Продумайте драматургию мастер-класса;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ea typeface="Moniqa Black" pitchFamily="2" charset="0"/>
              </a:rPr>
              <a:t>Составьте подробный план мастер-класса;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ea typeface="Moniqa Black" pitchFamily="2" charset="0"/>
              </a:rPr>
              <a:t>Сделайте презентацию.</a:t>
            </a:r>
            <a:endParaRPr lang="ru-RU" dirty="0">
              <a:ea typeface="Moniqa Black" pitchFamily="2" charset="0"/>
            </a:endParaRPr>
          </a:p>
        </p:txBody>
      </p:sp>
      <p:pic>
        <p:nvPicPr>
          <p:cNvPr id="3074" name="Picture 2" descr="C:\Users\user_301\Desktop\Борисевич Н.А\Августовский пед совет\Заруб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708" y="5692966"/>
            <a:ext cx="829136" cy="82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7969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481140" y="345175"/>
            <a:ext cx="10234485" cy="366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3200" b="1" dirty="0" smtClean="0">
                <a:solidFill>
                  <a:srgbClr val="0055E8"/>
                </a:solidFill>
                <a:latin typeface="Martian Mono" panose="020B0604020202020204" charset="0"/>
                <a:ea typeface="Moniqa Black" pitchFamily="2" charset="0"/>
              </a:rPr>
              <a:t>Шаг 1. </a:t>
            </a:r>
            <a:r>
              <a:rPr lang="ru-RU" sz="3200" b="1" dirty="0">
                <a:solidFill>
                  <a:srgbClr val="0055E8"/>
                </a:solidFill>
                <a:latin typeface="Martian Mono" panose="020B0604020202020204" charset="0"/>
                <a:ea typeface="Moniqa Black" pitchFamily="2" charset="0"/>
              </a:rPr>
              <a:t>Выберите ведущую </a:t>
            </a:r>
            <a:r>
              <a:rPr lang="ru-RU" sz="3200" b="1" dirty="0" smtClean="0">
                <a:solidFill>
                  <a:srgbClr val="0055E8"/>
                </a:solidFill>
                <a:latin typeface="Martian Mono" panose="020B0604020202020204" charset="0"/>
                <a:ea typeface="Moniqa Black" pitchFamily="2" charset="0"/>
              </a:rPr>
              <a:t>идею</a:t>
            </a:r>
            <a:endParaRPr lang="ru-RU" sz="3200" b="1" dirty="0">
              <a:solidFill>
                <a:srgbClr val="0055E8"/>
              </a:solidFill>
              <a:latin typeface="Martian Mono" panose="020B0604020202020204" charset="0"/>
              <a:ea typeface="Moniqa Black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32EA71-6D0A-DD65-4F9B-A16105FF39FE}"/>
              </a:ext>
            </a:extLst>
          </p:cNvPr>
          <p:cNvSpPr txBox="1"/>
          <p:nvPr/>
        </p:nvSpPr>
        <p:spPr>
          <a:xfrm>
            <a:off x="4578458" y="2661964"/>
            <a:ext cx="73866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0" dirty="0" smtClean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Как увлечь скучающих </a:t>
            </a:r>
            <a:br>
              <a:rPr lang="ru-RU" sz="3200" b="1" i="0" dirty="0" smtClean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</a:br>
            <a:r>
              <a:rPr lang="ru-RU" sz="3200" b="1" i="0" dirty="0" smtClean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учеников на уроке?</a:t>
            </a:r>
            <a:endParaRPr lang="ru-RU" sz="3200" b="1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860" y="1057117"/>
            <a:ext cx="4167189" cy="587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79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=""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481140" y="345175"/>
            <a:ext cx="10234485" cy="366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3200" b="1" dirty="0" smtClean="0">
                <a:solidFill>
                  <a:srgbClr val="0055E8"/>
                </a:solidFill>
                <a:latin typeface="Martian Mono" panose="020B0604020202020204" charset="0"/>
                <a:ea typeface="Moniqa Black" pitchFamily="2" charset="0"/>
              </a:rPr>
              <a:t>Шаг 2. </a:t>
            </a:r>
            <a:r>
              <a:rPr lang="ru-RU" sz="3200" b="1" dirty="0">
                <a:solidFill>
                  <a:srgbClr val="0055E8"/>
                </a:solidFill>
                <a:latin typeface="Martian Mono" panose="020B0604020202020204" charset="0"/>
                <a:ea typeface="Moniqa Black" pitchFamily="2" charset="0"/>
              </a:rPr>
              <a:t>Определите цели и задачи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32EA71-6D0A-DD65-4F9B-A16105FF39FE}"/>
              </a:ext>
            </a:extLst>
          </p:cNvPr>
          <p:cNvSpPr txBox="1"/>
          <p:nvPr/>
        </p:nvSpPr>
        <p:spPr>
          <a:xfrm>
            <a:off x="4991435" y="1467896"/>
            <a:ext cx="7386638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0" u="sng" dirty="0" smtClean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Цель: </a:t>
            </a:r>
            <a:r>
              <a:rPr lang="ru-RU" sz="2400" i="0" dirty="0" smtClean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научить педагогов </a:t>
            </a:r>
            <a:br>
              <a:rPr lang="ru-RU" sz="2400" i="0" dirty="0" smtClean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</a:br>
            <a:r>
              <a:rPr lang="ru-RU" sz="2400" i="0" dirty="0" smtClean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использовать 3 приема повышения </a:t>
            </a:r>
            <a:br>
              <a:rPr lang="ru-RU" sz="2400" i="0" dirty="0" smtClean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</a:br>
            <a:r>
              <a:rPr lang="ru-RU" sz="2400" i="0" dirty="0" smtClean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вовлеченности на уроке</a:t>
            </a:r>
          </a:p>
          <a:p>
            <a:endParaRPr lang="ru-RU" sz="2400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  <a:p>
            <a:r>
              <a:rPr lang="ru-RU" sz="2400" b="1" u="sng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Задачи: </a:t>
            </a:r>
            <a:br>
              <a:rPr lang="ru-RU" sz="2400" b="1" u="sng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1. Понять причины детской скуки;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2. Разобрать три конкретных приема;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3. Создать план фрагмента урока с использованием одного из приемов.</a:t>
            </a:r>
          </a:p>
          <a:p>
            <a:endParaRPr lang="ru-RU" sz="2800" b="1" u="sng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160189"/>
            <a:ext cx="4205719" cy="3158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32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48D8657-7B3D-BC12-6224-9B09E77EB410}"/>
              </a:ext>
            </a:extLst>
          </p:cNvPr>
          <p:cNvSpPr/>
          <p:nvPr/>
        </p:nvSpPr>
        <p:spPr>
          <a:xfrm>
            <a:off x="0" y="0"/>
            <a:ext cx="12192000" cy="972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481140" y="345175"/>
            <a:ext cx="11896933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2800" b="1" dirty="0" smtClean="0">
                <a:solidFill>
                  <a:srgbClr val="0055E8"/>
                </a:solidFill>
                <a:latin typeface="Martian Mono" panose="020B0604020202020204" charset="0"/>
                <a:ea typeface="Moniqa Black" pitchFamily="2" charset="0"/>
              </a:rPr>
              <a:t>Шаг 3. </a:t>
            </a:r>
            <a:r>
              <a:rPr lang="ru-RU" sz="2800" b="1" dirty="0">
                <a:solidFill>
                  <a:srgbClr val="0055E8"/>
                </a:solidFill>
                <a:latin typeface="Martian Mono" panose="020B0604020202020204" charset="0"/>
                <a:ea typeface="Moniqa Black" pitchFamily="2" charset="0"/>
              </a:rPr>
              <a:t>Придумайте </a:t>
            </a:r>
            <a:r>
              <a:rPr lang="ru-RU" sz="2800" b="1" dirty="0" smtClean="0">
                <a:solidFill>
                  <a:srgbClr val="0055E8"/>
                </a:solidFill>
                <a:latin typeface="Martian Mono" panose="020B0604020202020204" charset="0"/>
                <a:ea typeface="Moniqa Black" pitchFamily="2" charset="0"/>
              </a:rPr>
              <a:t>проблему, вопрос, парадокс</a:t>
            </a:r>
            <a:endParaRPr lang="ru-RU" sz="2800" b="1" dirty="0">
              <a:solidFill>
                <a:srgbClr val="0055E8"/>
              </a:solidFill>
              <a:latin typeface="Martian Mono" panose="020B0604020202020204" charset="0"/>
              <a:ea typeface="Moniqa Black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32EA71-6D0A-DD65-4F9B-A16105FF39FE}"/>
              </a:ext>
            </a:extLst>
          </p:cNvPr>
          <p:cNvSpPr txBox="1"/>
          <p:nvPr/>
        </p:nvSpPr>
        <p:spPr>
          <a:xfrm>
            <a:off x="4391360" y="1631512"/>
            <a:ext cx="738663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0" u="sng" dirty="0" smtClean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Проблема: </a:t>
            </a:r>
            <a:r>
              <a:rPr lang="ru-RU" sz="2400" i="0" dirty="0" smtClean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Вы готовите интересный урок, </a:t>
            </a:r>
            <a:br>
              <a:rPr lang="ru-RU" sz="2400" i="0" dirty="0" smtClean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</a:br>
            <a:r>
              <a:rPr lang="ru-RU" sz="2400" i="0" dirty="0" smtClean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а в глазах детей – скука.</a:t>
            </a:r>
            <a:endParaRPr lang="ru-RU" sz="2400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  <a:p>
            <a:endParaRPr lang="ru-RU" sz="2800" b="1" u="sng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47523" y="979520"/>
            <a:ext cx="4167189" cy="58784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632EA71-6D0A-DD65-4F9B-A16105FF39FE}"/>
              </a:ext>
            </a:extLst>
          </p:cNvPr>
          <p:cNvSpPr txBox="1"/>
          <p:nvPr/>
        </p:nvSpPr>
        <p:spPr>
          <a:xfrm>
            <a:off x="4391360" y="2502130"/>
            <a:ext cx="73866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0" u="sng" dirty="0" smtClean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Вопрос: </a:t>
            </a:r>
            <a:r>
              <a:rPr lang="ru-RU" sz="2400" dirty="0" smtClean="0">
                <a:solidFill>
                  <a:schemeClr val="bg1"/>
                </a:solidFill>
                <a:latin typeface="Ubuntu" panose="020B0504030602030204" pitchFamily="34" charset="0"/>
              </a:rPr>
              <a:t>Что делать, если ваш самый главный критик – школьник, зевающий на последней парте?</a:t>
            </a:r>
            <a:endParaRPr lang="ru-RU" sz="2800" b="1" u="sng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632EA71-6D0A-DD65-4F9B-A16105FF39FE}"/>
              </a:ext>
            </a:extLst>
          </p:cNvPr>
          <p:cNvSpPr txBox="1"/>
          <p:nvPr/>
        </p:nvSpPr>
        <p:spPr>
          <a:xfrm>
            <a:off x="4391360" y="3713265"/>
            <a:ext cx="73866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0" u="sng" dirty="0" smtClean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Парадокс: </a:t>
            </a:r>
            <a:r>
              <a:rPr lang="ru-RU" sz="2400" i="0" dirty="0" smtClean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Чтобы дети стали энергичнее, учитель должен замедлиться.</a:t>
            </a:r>
            <a:endParaRPr lang="ru-RU" sz="2800" b="1" u="sng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308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/>
      <p:bldP spid="1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620</Words>
  <Application>Microsoft Office PowerPoint</Application>
  <PresentationFormat>Широкоэкранный</PresentationFormat>
  <Paragraphs>116</Paragraphs>
  <Slides>19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9" baseType="lpstr">
      <vt:lpstr>Wingdings</vt:lpstr>
      <vt:lpstr>Arial</vt:lpstr>
      <vt:lpstr>Aptos</vt:lpstr>
      <vt:lpstr>Ubuntu</vt:lpstr>
      <vt:lpstr>Bahnschrift SemiCondensed</vt:lpstr>
      <vt:lpstr>Martian Mono</vt:lpstr>
      <vt:lpstr>Moniqa Black</vt:lpstr>
      <vt:lpstr>Franklin Gothic Demi Cond</vt:lpstr>
      <vt:lpstr>Bahnschrift SemiBold SemiConden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Anton Nepocatykh</dc:creator>
  <cp:lastModifiedBy>Пользователь Windows</cp:lastModifiedBy>
  <cp:revision>79</cp:revision>
  <dcterms:created xsi:type="dcterms:W3CDTF">2025-08-11T06:32:47Z</dcterms:created>
  <dcterms:modified xsi:type="dcterms:W3CDTF">2025-08-25T06:13:11Z</dcterms:modified>
</cp:coreProperties>
</file>